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Montserrat"/>
      <p:regular r:id="rId18"/>
      <p:bold r:id="rId19"/>
      <p:italic r:id="rId20"/>
      <p:boldItalic r:id="rId21"/>
    </p:embeddedFont>
    <p:embeddedFont>
      <p:font typeface="Comfortaa"/>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italic.fntdata"/><Relationship Id="rId11" Type="http://schemas.openxmlformats.org/officeDocument/2006/relationships/slide" Target="slides/slide6.xml"/><Relationship Id="rId22" Type="http://schemas.openxmlformats.org/officeDocument/2006/relationships/font" Target="fonts/Comfortaa-regular.fntdata"/><Relationship Id="rId10" Type="http://schemas.openxmlformats.org/officeDocument/2006/relationships/slide" Target="slides/slide5.xml"/><Relationship Id="rId21" Type="http://schemas.openxmlformats.org/officeDocument/2006/relationships/font" Target="fonts/Montserrat-boldItalic.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Comforta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Montserrat-bold.fntdata"/><Relationship Id="rId6" Type="http://schemas.openxmlformats.org/officeDocument/2006/relationships/slide" Target="slides/slide1.xml"/><Relationship Id="rId18" Type="http://schemas.openxmlformats.org/officeDocument/2006/relationships/font" Target="fonts/Montserrat-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66e2489425265f95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66e2489425265f95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66e2489425265f95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66e2489425265f95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ada1b7b7e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ada1b7b7e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66e2489425265f9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6e2489425265f9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ada1b7b7e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ada1b7b7e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66e2489425265f95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66e2489425265f95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66e2489425265f9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66e2489425265f9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66e2489425265f95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66e2489425265f95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66e2489425265f95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66e2489425265f95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66e2489425265f9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66e2489425265f9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66e2489425265f95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66e2489425265f95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205933" y="781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s-419" sz="6200">
                <a:solidFill>
                  <a:srgbClr val="CC0000"/>
                </a:solidFill>
                <a:latin typeface="Comic Sans MS"/>
                <a:ea typeface="Comic Sans MS"/>
                <a:cs typeface="Comic Sans MS"/>
                <a:sym typeface="Comic Sans MS"/>
              </a:rPr>
              <a:t>Físico Química </a:t>
            </a:r>
            <a:endParaRPr sz="6200">
              <a:solidFill>
                <a:srgbClr val="CC0000"/>
              </a:solidFill>
              <a:latin typeface="Comic Sans MS"/>
              <a:ea typeface="Comic Sans MS"/>
              <a:cs typeface="Comic Sans MS"/>
              <a:sym typeface="Comic Sans MS"/>
            </a:endParaRPr>
          </a:p>
        </p:txBody>
      </p:sp>
      <p:sp>
        <p:nvSpPr>
          <p:cNvPr id="55" name="Google Shape;55;p13"/>
          <p:cNvSpPr txBox="1"/>
          <p:nvPr>
            <p:ph idx="1" type="subTitle"/>
          </p:nvPr>
        </p:nvSpPr>
        <p:spPr>
          <a:xfrm>
            <a:off x="205925"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s-419" sz="4000">
                <a:solidFill>
                  <a:srgbClr val="990000"/>
                </a:solidFill>
                <a:latin typeface="Calibri"/>
                <a:ea typeface="Calibri"/>
                <a:cs typeface="Calibri"/>
                <a:sym typeface="Calibri"/>
              </a:rPr>
              <a:t>3ero</a:t>
            </a:r>
            <a:endParaRPr b="1" sz="4000">
              <a:solidFill>
                <a:srgbClr val="990000"/>
              </a:solidFill>
              <a:latin typeface="Calibri"/>
              <a:ea typeface="Calibri"/>
              <a:cs typeface="Calibri"/>
              <a:sym typeface="Calibri"/>
            </a:endParaRPr>
          </a:p>
          <a:p>
            <a:pPr indent="0" lvl="0" marL="0" rtl="0" algn="ctr">
              <a:spcBef>
                <a:spcPts val="0"/>
              </a:spcBef>
              <a:spcAft>
                <a:spcPts val="0"/>
              </a:spcAft>
              <a:buNone/>
            </a:pPr>
            <a:r>
              <a:t/>
            </a:r>
            <a:endParaRPr b="1" sz="4000">
              <a:solidFill>
                <a:srgbClr val="990000"/>
              </a:solidFill>
              <a:latin typeface="Calibri"/>
              <a:ea typeface="Calibri"/>
              <a:cs typeface="Calibri"/>
              <a:sym typeface="Calibri"/>
            </a:endParaRPr>
          </a:p>
          <a:p>
            <a:pPr indent="0" lvl="0" marL="0" rtl="0" algn="l">
              <a:spcBef>
                <a:spcPts val="0"/>
              </a:spcBef>
              <a:spcAft>
                <a:spcPts val="0"/>
              </a:spcAft>
              <a:buNone/>
            </a:pPr>
            <a:r>
              <a:rPr b="1" lang="es-419" sz="2500">
                <a:solidFill>
                  <a:srgbClr val="990000"/>
                </a:solidFill>
                <a:latin typeface="Courier New"/>
                <a:ea typeface="Courier New"/>
                <a:cs typeface="Courier New"/>
                <a:sym typeface="Courier New"/>
              </a:rPr>
              <a:t>Alumnos: Iara zarate, Natalia Gava, Lautaro Fiume</a:t>
            </a:r>
            <a:endParaRPr b="1" sz="2500">
              <a:solidFill>
                <a:srgbClr val="990000"/>
              </a:solidFill>
              <a:latin typeface="Courier New"/>
              <a:ea typeface="Courier New"/>
              <a:cs typeface="Courier New"/>
              <a:sym typeface="Courier New"/>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CB9C"/>
        </a:solidFill>
      </p:bgPr>
    </p:bg>
    <p:spTree>
      <p:nvGrpSpPr>
        <p:cNvPr id="103" name="Shape 103"/>
        <p:cNvGrpSpPr/>
        <p:nvPr/>
      </p:nvGrpSpPr>
      <p:grpSpPr>
        <a:xfrm>
          <a:off x="0" y="0"/>
          <a:ext cx="0" cy="0"/>
          <a:chOff x="0" y="0"/>
          <a:chExt cx="0" cy="0"/>
        </a:xfrm>
      </p:grpSpPr>
      <p:pic>
        <p:nvPicPr>
          <p:cNvPr id="104" name="Google Shape;104;p22"/>
          <p:cNvPicPr preferRelativeResize="0"/>
          <p:nvPr/>
        </p:nvPicPr>
        <p:blipFill>
          <a:blip r:embed="rId3">
            <a:alphaModFix/>
          </a:blip>
          <a:stretch>
            <a:fillRect/>
          </a:stretch>
        </p:blipFill>
        <p:spPr>
          <a:xfrm>
            <a:off x="845350" y="152400"/>
            <a:ext cx="7262800" cy="48387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108" name="Shape 108"/>
        <p:cNvGrpSpPr/>
        <p:nvPr/>
      </p:nvGrpSpPr>
      <p:grpSpPr>
        <a:xfrm>
          <a:off x="0" y="0"/>
          <a:ext cx="0" cy="0"/>
          <a:chOff x="0" y="0"/>
          <a:chExt cx="0" cy="0"/>
        </a:xfrm>
      </p:grpSpPr>
      <p:sp>
        <p:nvSpPr>
          <p:cNvPr id="109" name="Google Shape;109;p23"/>
          <p:cNvSpPr txBox="1"/>
          <p:nvPr>
            <p:ph type="title"/>
          </p:nvPr>
        </p:nvSpPr>
        <p:spPr>
          <a:xfrm>
            <a:off x="311700" y="231575"/>
            <a:ext cx="9207300" cy="786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s-419">
                <a:solidFill>
                  <a:srgbClr val="CC0000"/>
                </a:solidFill>
                <a:latin typeface="Courier New"/>
                <a:ea typeface="Courier New"/>
                <a:cs typeface="Courier New"/>
                <a:sym typeface="Courier New"/>
              </a:rPr>
              <a:t>¿Que es la tabla </a:t>
            </a:r>
            <a:r>
              <a:rPr b="1" lang="es-419">
                <a:solidFill>
                  <a:srgbClr val="CC0000"/>
                </a:solidFill>
                <a:latin typeface="Courier New"/>
                <a:ea typeface="Courier New"/>
                <a:cs typeface="Courier New"/>
                <a:sym typeface="Courier New"/>
              </a:rPr>
              <a:t>periódica de los elementos?</a:t>
            </a:r>
            <a:r>
              <a:rPr b="1" lang="es-419">
                <a:latin typeface="Courier New"/>
                <a:ea typeface="Courier New"/>
                <a:cs typeface="Courier New"/>
                <a:sym typeface="Courier New"/>
              </a:rPr>
              <a:t> </a:t>
            </a:r>
            <a:endParaRPr b="1">
              <a:latin typeface="Courier New"/>
              <a:ea typeface="Courier New"/>
              <a:cs typeface="Courier New"/>
              <a:sym typeface="Courier New"/>
            </a:endParaRPr>
          </a:p>
        </p:txBody>
      </p:sp>
      <p:sp>
        <p:nvSpPr>
          <p:cNvPr id="110" name="Google Shape;110;p23"/>
          <p:cNvSpPr txBox="1"/>
          <p:nvPr>
            <p:ph idx="1" type="body"/>
          </p:nvPr>
        </p:nvSpPr>
        <p:spPr>
          <a:xfrm>
            <a:off x="311700" y="1646375"/>
            <a:ext cx="8520600" cy="29226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Font typeface="Comfortaa"/>
              <a:buChar char="●"/>
            </a:pPr>
            <a:r>
              <a:rPr b="1" lang="es-419" sz="2000">
                <a:latin typeface="Comfortaa"/>
                <a:ea typeface="Comfortaa"/>
                <a:cs typeface="Comfortaa"/>
                <a:sym typeface="Comfortaa"/>
              </a:rPr>
              <a:t>La tabla periódica de los elementos es una disposición de los elementos químicos en forma de tabla, ordenados por su número atómico, ​ por su configuración de electrones y sus propiedades químicas. Este ordenamiento muestra tendencias periódicas, como elementos con comportamiento similar en la misma columna.</a:t>
            </a:r>
            <a:endParaRPr b="1" sz="2000">
              <a:latin typeface="Comfortaa"/>
              <a:ea typeface="Comfortaa"/>
              <a:cs typeface="Comfortaa"/>
              <a:sym typeface="Comforta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CCCC"/>
        </a:solidFill>
      </p:bgPr>
    </p:bg>
    <p:spTree>
      <p:nvGrpSpPr>
        <p:cNvPr id="114" name="Shape 114"/>
        <p:cNvGrpSpPr/>
        <p:nvPr/>
      </p:nvGrpSpPr>
      <p:grpSpPr>
        <a:xfrm>
          <a:off x="0" y="0"/>
          <a:ext cx="0" cy="0"/>
          <a:chOff x="0" y="0"/>
          <a:chExt cx="0" cy="0"/>
        </a:xfrm>
      </p:grpSpPr>
      <p:sp>
        <p:nvSpPr>
          <p:cNvPr id="115" name="Google Shape;115;p24"/>
          <p:cNvSpPr txBox="1"/>
          <p:nvPr/>
        </p:nvSpPr>
        <p:spPr>
          <a:xfrm>
            <a:off x="673250" y="601800"/>
            <a:ext cx="7404600" cy="70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116" name="Google Shape;116;p24"/>
          <p:cNvPicPr preferRelativeResize="0"/>
          <p:nvPr/>
        </p:nvPicPr>
        <p:blipFill>
          <a:blip r:embed="rId3">
            <a:alphaModFix/>
          </a:blip>
          <a:stretch>
            <a:fillRect/>
          </a:stretch>
        </p:blipFill>
        <p:spPr>
          <a:xfrm>
            <a:off x="928700" y="803700"/>
            <a:ext cx="6941324" cy="3536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CCCC"/>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419">
                <a:solidFill>
                  <a:srgbClr val="CC0000"/>
                </a:solidFill>
                <a:latin typeface="Comic Sans MS"/>
                <a:ea typeface="Comic Sans MS"/>
                <a:cs typeface="Comic Sans MS"/>
                <a:sym typeface="Comic Sans MS"/>
              </a:rPr>
              <a:t>Elementos Radiactivos </a:t>
            </a:r>
            <a:endParaRPr>
              <a:solidFill>
                <a:srgbClr val="CC0000"/>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CCCC"/>
        </a:solidFill>
      </p:bgPr>
    </p:bg>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s-419">
                <a:solidFill>
                  <a:srgbClr val="990000"/>
                </a:solidFill>
                <a:latin typeface="Comfortaa"/>
                <a:ea typeface="Comfortaa"/>
                <a:cs typeface="Comfortaa"/>
                <a:sym typeface="Comfortaa"/>
              </a:rPr>
              <a:t>¿Qué son los elementos radioactivos?</a:t>
            </a:r>
            <a:endParaRPr b="1">
              <a:solidFill>
                <a:srgbClr val="990000"/>
              </a:solidFill>
              <a:latin typeface="Comfortaa"/>
              <a:ea typeface="Comfortaa"/>
              <a:cs typeface="Comfortaa"/>
              <a:sym typeface="Comfortaa"/>
            </a:endParaRPr>
          </a:p>
          <a:p>
            <a:pPr indent="0" lvl="0" marL="0" rtl="0" algn="l">
              <a:spcBef>
                <a:spcPts val="0"/>
              </a:spcBef>
              <a:spcAft>
                <a:spcPts val="0"/>
              </a:spcAft>
              <a:buNone/>
            </a:pPr>
            <a:r>
              <a:t/>
            </a:r>
            <a:endParaRPr b="1">
              <a:solidFill>
                <a:srgbClr val="CC0000"/>
              </a:solidFill>
              <a:latin typeface="Comfortaa"/>
              <a:ea typeface="Comfortaa"/>
              <a:cs typeface="Comfortaa"/>
              <a:sym typeface="Comfortaa"/>
            </a:endParaRPr>
          </a:p>
          <a:p>
            <a:pPr indent="0" lvl="0" marL="0" rtl="0" algn="l">
              <a:spcBef>
                <a:spcPts val="0"/>
              </a:spcBef>
              <a:spcAft>
                <a:spcPts val="0"/>
              </a:spcAft>
              <a:buNone/>
            </a:pPr>
            <a:r>
              <a:rPr b="1" lang="es-419" sz="2400">
                <a:solidFill>
                  <a:srgbClr val="FF0000"/>
                </a:solidFill>
                <a:latin typeface="Montserrat"/>
                <a:ea typeface="Montserrat"/>
                <a:cs typeface="Montserrat"/>
                <a:sym typeface="Montserrat"/>
              </a:rPr>
              <a:t>Los elementos presentes en la serie natural son los isótopos de: uranio, torio, radio, protactinio, actinio, francio, radón y polonio. Otros elementos que presentan radiactividad, aunque en una cantidad mínima, en la naturaleza son: tritio (hidrógeno con masa 3u), carbono-14 y potasio-40.</a:t>
            </a:r>
            <a:endParaRPr b="1" sz="2400">
              <a:solidFill>
                <a:srgbClr val="FF0000"/>
              </a:solidFill>
              <a:latin typeface="Montserrat"/>
              <a:ea typeface="Montserrat"/>
              <a:cs typeface="Montserrat"/>
              <a:sym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s-419">
                <a:solidFill>
                  <a:srgbClr val="B45F06"/>
                </a:solidFill>
              </a:rPr>
              <a:t>¿Que es la radiactividad</a:t>
            </a:r>
            <a:r>
              <a:rPr b="1" lang="es-419">
                <a:solidFill>
                  <a:srgbClr val="B45F06"/>
                </a:solidFill>
              </a:rPr>
              <a:t>?</a:t>
            </a:r>
            <a:endParaRPr b="1">
              <a:solidFill>
                <a:srgbClr val="B45F06"/>
              </a:solidFill>
            </a:endParaRPr>
          </a:p>
        </p:txBody>
      </p:sp>
      <p:sp>
        <p:nvSpPr>
          <p:cNvPr id="71" name="Google Shape;71;p16"/>
          <p:cNvSpPr txBox="1"/>
          <p:nvPr>
            <p:ph idx="1" type="body"/>
          </p:nvPr>
        </p:nvSpPr>
        <p:spPr>
          <a:xfrm>
            <a:off x="311700" y="1271538"/>
            <a:ext cx="8520600" cy="3416400"/>
          </a:xfrm>
          <a:prstGeom prst="rect">
            <a:avLst/>
          </a:prstGeom>
        </p:spPr>
        <p:txBody>
          <a:bodyPr anchorCtr="0" anchor="t" bIns="91425" lIns="91425" spcFirstLastPara="1" rIns="91425" wrap="square" tIns="91425">
            <a:noAutofit/>
          </a:bodyPr>
          <a:lstStyle/>
          <a:p>
            <a:pPr indent="-374650" lvl="0" marL="457200" rtl="0" algn="ctr">
              <a:spcBef>
                <a:spcPts val="0"/>
              </a:spcBef>
              <a:spcAft>
                <a:spcPts val="0"/>
              </a:spcAft>
              <a:buClr>
                <a:srgbClr val="CC0000"/>
              </a:buClr>
              <a:buSzPts val="2300"/>
              <a:buFont typeface="Comic Sans MS"/>
              <a:buChar char="●"/>
            </a:pPr>
            <a:r>
              <a:rPr lang="es-419" sz="2300">
                <a:solidFill>
                  <a:srgbClr val="CC0000"/>
                </a:solidFill>
                <a:latin typeface="Comic Sans MS"/>
                <a:ea typeface="Comic Sans MS"/>
                <a:cs typeface="Comic Sans MS"/>
                <a:sym typeface="Comic Sans MS"/>
              </a:rPr>
              <a:t>La radiactividad es un fenómeno que se produce de manera espontánea en núcleos de átomos inestables emitiendo, mediante su desintegración en otro estable, gran cantidad de energía en forma de radiaciones ionizantes. El ritmo de emisión y el tipo y energía de las radiaciones emitidas son característicos de cada elemento radiactivo</a:t>
            </a:r>
            <a:endParaRPr b="1" sz="2300" u="sng">
              <a:solidFill>
                <a:srgbClr val="CC0000"/>
              </a:solidFill>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C232"/>
        </a:solidFill>
      </p:bgPr>
    </p:bg>
    <p:spTree>
      <p:nvGrpSpPr>
        <p:cNvPr id="75" name="Shape 75"/>
        <p:cNvGrpSpPr/>
        <p:nvPr/>
      </p:nvGrpSpPr>
      <p:grpSpPr>
        <a:xfrm>
          <a:off x="0" y="0"/>
          <a:ext cx="0" cy="0"/>
          <a:chOff x="0" y="0"/>
          <a:chExt cx="0" cy="0"/>
        </a:xfrm>
      </p:grpSpPr>
      <p:pic>
        <p:nvPicPr>
          <p:cNvPr id="76" name="Google Shape;76;p17"/>
          <p:cNvPicPr preferRelativeResize="0"/>
          <p:nvPr/>
        </p:nvPicPr>
        <p:blipFill>
          <a:blip r:embed="rId3">
            <a:alphaModFix/>
          </a:blip>
          <a:stretch>
            <a:fillRect/>
          </a:stretch>
        </p:blipFill>
        <p:spPr>
          <a:xfrm>
            <a:off x="1346200" y="152400"/>
            <a:ext cx="6451600" cy="4838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s-419">
                <a:solidFill>
                  <a:srgbClr val="FF0000"/>
                </a:solidFill>
                <a:latin typeface="Comfortaa"/>
                <a:ea typeface="Comfortaa"/>
                <a:cs typeface="Comfortaa"/>
                <a:sym typeface="Comfortaa"/>
              </a:rPr>
              <a:t>Tipos de </a:t>
            </a:r>
            <a:r>
              <a:rPr b="1" lang="es-419">
                <a:solidFill>
                  <a:srgbClr val="FF0000"/>
                </a:solidFill>
                <a:latin typeface="Comfortaa"/>
                <a:ea typeface="Comfortaa"/>
                <a:cs typeface="Comfortaa"/>
                <a:sym typeface="Comfortaa"/>
              </a:rPr>
              <a:t>desintegraciones radiactivas</a:t>
            </a:r>
            <a:r>
              <a:rPr lang="es-419">
                <a:solidFill>
                  <a:srgbClr val="000000"/>
                </a:solidFill>
                <a:latin typeface="Comfortaa"/>
                <a:ea typeface="Comfortaa"/>
                <a:cs typeface="Comfortaa"/>
                <a:sym typeface="Comfortaa"/>
              </a:rPr>
              <a:t>:</a:t>
            </a:r>
            <a:r>
              <a:rPr lang="es-419">
                <a:solidFill>
                  <a:srgbClr val="FF0000"/>
                </a:solidFill>
                <a:latin typeface="Comfortaa"/>
                <a:ea typeface="Comfortaa"/>
                <a:cs typeface="Comfortaa"/>
                <a:sym typeface="Comfortaa"/>
              </a:rPr>
              <a:t> </a:t>
            </a:r>
            <a:endParaRPr>
              <a:solidFill>
                <a:srgbClr val="FF0000"/>
              </a:solidFill>
              <a:latin typeface="Comfortaa"/>
              <a:ea typeface="Comfortaa"/>
              <a:cs typeface="Comfortaa"/>
              <a:sym typeface="Comfortaa"/>
            </a:endParaRPr>
          </a:p>
        </p:txBody>
      </p:sp>
      <p:sp>
        <p:nvSpPr>
          <p:cNvPr id="82" name="Google Shape;82;p18"/>
          <p:cNvSpPr txBox="1"/>
          <p:nvPr/>
        </p:nvSpPr>
        <p:spPr>
          <a:xfrm>
            <a:off x="789455" y="1017725"/>
            <a:ext cx="6834300" cy="4071600"/>
          </a:xfrm>
          <a:prstGeom prst="rect">
            <a:avLst/>
          </a:prstGeom>
          <a:noFill/>
          <a:ln>
            <a:noFill/>
          </a:ln>
        </p:spPr>
        <p:txBody>
          <a:bodyPr anchorCtr="0" anchor="t" bIns="91425" lIns="91425" spcFirstLastPara="1" rIns="91425" wrap="square" tIns="91425">
            <a:noAutofit/>
          </a:bodyPr>
          <a:lstStyle/>
          <a:p>
            <a:pPr indent="-349250" lvl="0" marL="457200" rtl="0" algn="l">
              <a:spcBef>
                <a:spcPts val="0"/>
              </a:spcBef>
              <a:spcAft>
                <a:spcPts val="0"/>
              </a:spcAft>
              <a:buClr>
                <a:srgbClr val="B45F06"/>
              </a:buClr>
              <a:buSzPts val="1900"/>
              <a:buFont typeface="Comfortaa"/>
              <a:buChar char="●"/>
            </a:pPr>
            <a:r>
              <a:rPr b="1" lang="es-419" sz="1900">
                <a:solidFill>
                  <a:srgbClr val="B45F06"/>
                </a:solidFill>
                <a:latin typeface="Comfortaa"/>
                <a:ea typeface="Comfortaa"/>
                <a:cs typeface="Comfortaa"/>
                <a:sym typeface="Comfortaa"/>
              </a:rPr>
              <a:t>Las radiaciones ionizantes generadas en la desintegración radiactivas pueden ser de tres tipos:</a:t>
            </a:r>
            <a:endParaRPr b="1" sz="1900">
              <a:solidFill>
                <a:srgbClr val="B45F06"/>
              </a:solidFill>
              <a:latin typeface="Comfortaa"/>
              <a:ea typeface="Comfortaa"/>
              <a:cs typeface="Comfortaa"/>
              <a:sym typeface="Comfortaa"/>
            </a:endParaRPr>
          </a:p>
          <a:p>
            <a:pPr indent="-349250" lvl="0" marL="457200" rtl="0" algn="l">
              <a:spcBef>
                <a:spcPts val="0"/>
              </a:spcBef>
              <a:spcAft>
                <a:spcPts val="0"/>
              </a:spcAft>
              <a:buClr>
                <a:srgbClr val="B45F06"/>
              </a:buClr>
              <a:buSzPts val="1900"/>
              <a:buFont typeface="Comfortaa"/>
              <a:buChar char="●"/>
            </a:pPr>
            <a:r>
              <a:rPr b="1" lang="es-419" sz="1900">
                <a:solidFill>
                  <a:srgbClr val="B45F06"/>
                </a:solidFill>
                <a:latin typeface="Comfortaa"/>
                <a:ea typeface="Comfortaa"/>
                <a:cs typeface="Comfortaa"/>
                <a:sym typeface="Comfortaa"/>
              </a:rPr>
              <a:t>Alfa: Es un flujo de partículas positivas constituido por dos protones y dos neutrones.</a:t>
            </a:r>
            <a:endParaRPr b="1" sz="1900">
              <a:solidFill>
                <a:srgbClr val="B45F06"/>
              </a:solidFill>
              <a:latin typeface="Comfortaa"/>
              <a:ea typeface="Comfortaa"/>
              <a:cs typeface="Comfortaa"/>
              <a:sym typeface="Comfortaa"/>
            </a:endParaRPr>
          </a:p>
          <a:p>
            <a:pPr indent="-349250" lvl="0" marL="457200" rtl="0" algn="l">
              <a:spcBef>
                <a:spcPts val="0"/>
              </a:spcBef>
              <a:spcAft>
                <a:spcPts val="0"/>
              </a:spcAft>
              <a:buClr>
                <a:srgbClr val="B45F06"/>
              </a:buClr>
              <a:buSzPts val="1900"/>
              <a:buFont typeface="Comfortaa"/>
              <a:buChar char="●"/>
            </a:pPr>
            <a:r>
              <a:rPr b="1" lang="es-419" sz="1900">
                <a:solidFill>
                  <a:srgbClr val="B45F06"/>
                </a:solidFill>
                <a:latin typeface="Comfortaa"/>
                <a:ea typeface="Comfortaa"/>
                <a:cs typeface="Comfortaa"/>
                <a:sym typeface="Comfortaa"/>
              </a:rPr>
              <a:t>Beta: Es un flujo de electrones producido por la desintegración de neutrones en los núcleos radiactivos.</a:t>
            </a:r>
            <a:endParaRPr b="1" sz="1900">
              <a:solidFill>
                <a:srgbClr val="B45F06"/>
              </a:solidFill>
              <a:latin typeface="Comfortaa"/>
              <a:ea typeface="Comfortaa"/>
              <a:cs typeface="Comfortaa"/>
              <a:sym typeface="Comfortaa"/>
            </a:endParaRPr>
          </a:p>
          <a:p>
            <a:pPr indent="-349250" lvl="0" marL="457200" rtl="0" algn="l">
              <a:spcBef>
                <a:spcPts val="0"/>
              </a:spcBef>
              <a:spcAft>
                <a:spcPts val="0"/>
              </a:spcAft>
              <a:buClr>
                <a:srgbClr val="B45F06"/>
              </a:buClr>
              <a:buSzPts val="1900"/>
              <a:buFont typeface="Comfortaa"/>
              <a:buChar char="●"/>
            </a:pPr>
            <a:r>
              <a:rPr b="1" lang="es-419" sz="1900">
                <a:solidFill>
                  <a:srgbClr val="B45F06"/>
                </a:solidFill>
                <a:latin typeface="Comfortaa"/>
                <a:ea typeface="Comfortaa"/>
                <a:cs typeface="Comfortaa"/>
                <a:sym typeface="Comfortaa"/>
              </a:rPr>
              <a:t>Gamma: Es un flujo de ondas electromagnéticas de alta energía si proviene de la </a:t>
            </a:r>
            <a:r>
              <a:rPr b="1" lang="es-419" sz="1900">
                <a:solidFill>
                  <a:srgbClr val="B45F06"/>
                </a:solidFill>
                <a:latin typeface="Comfortaa"/>
                <a:ea typeface="Comfortaa"/>
                <a:cs typeface="Comfortaa"/>
                <a:sym typeface="Comfortaa"/>
              </a:rPr>
              <a:t>reestructuración</a:t>
            </a:r>
            <a:r>
              <a:rPr b="1" lang="es-419" sz="1900">
                <a:solidFill>
                  <a:srgbClr val="B45F06"/>
                </a:solidFill>
                <a:latin typeface="Comfortaa"/>
                <a:ea typeface="Comfortaa"/>
                <a:cs typeface="Comfortaa"/>
                <a:sym typeface="Comfortaa"/>
              </a:rPr>
              <a:t> del núcleo o de mucha energía si proviene de la reestructuración de capas profundas del átomo (rayos X).</a:t>
            </a:r>
            <a:endParaRPr b="1" sz="1900">
              <a:solidFill>
                <a:srgbClr val="B45F06"/>
              </a:solidFill>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CB9C"/>
        </a:solidFill>
      </p:bgPr>
    </p:bg>
    <p:spTree>
      <p:nvGrpSpPr>
        <p:cNvPr id="86" name="Shape 86"/>
        <p:cNvGrpSpPr/>
        <p:nvPr/>
      </p:nvGrpSpPr>
      <p:grpSpPr>
        <a:xfrm>
          <a:off x="0" y="0"/>
          <a:ext cx="0" cy="0"/>
          <a:chOff x="0" y="0"/>
          <a:chExt cx="0" cy="0"/>
        </a:xfrm>
      </p:grpSpPr>
      <p:pic>
        <p:nvPicPr>
          <p:cNvPr id="87" name="Google Shape;87;p19"/>
          <p:cNvPicPr preferRelativeResize="0"/>
          <p:nvPr/>
        </p:nvPicPr>
        <p:blipFill>
          <a:blip r:embed="rId3">
            <a:alphaModFix/>
          </a:blip>
          <a:stretch>
            <a:fillRect/>
          </a:stretch>
        </p:blipFill>
        <p:spPr>
          <a:xfrm>
            <a:off x="1571623" y="495300"/>
            <a:ext cx="5879300" cy="41529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91" name="Shape 91"/>
        <p:cNvGrpSpPr/>
        <p:nvPr/>
      </p:nvGrpSpPr>
      <p:grpSpPr>
        <a:xfrm>
          <a:off x="0" y="0"/>
          <a:ext cx="0" cy="0"/>
          <a:chOff x="0" y="0"/>
          <a:chExt cx="0" cy="0"/>
        </a:xfrm>
      </p:grpSpPr>
      <p:sp>
        <p:nvSpPr>
          <p:cNvPr id="92" name="Google Shape;92;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s-419">
                <a:solidFill>
                  <a:srgbClr val="FF0000"/>
                </a:solidFill>
                <a:latin typeface="Comic Sans MS"/>
                <a:ea typeface="Comic Sans MS"/>
                <a:cs typeface="Comic Sans MS"/>
                <a:sym typeface="Comic Sans MS"/>
              </a:rPr>
              <a:t>Radiación alfa: </a:t>
            </a:r>
            <a:endParaRPr b="1">
              <a:solidFill>
                <a:srgbClr val="FF0000"/>
              </a:solidFill>
              <a:latin typeface="Comic Sans MS"/>
              <a:ea typeface="Comic Sans MS"/>
              <a:cs typeface="Comic Sans MS"/>
              <a:sym typeface="Comic Sans MS"/>
            </a:endParaRPr>
          </a:p>
        </p:txBody>
      </p:sp>
      <p:sp>
        <p:nvSpPr>
          <p:cNvPr id="93" name="Google Shape;93;p20"/>
          <p:cNvSpPr txBox="1"/>
          <p:nvPr>
            <p:ph idx="1" type="body"/>
          </p:nvPr>
        </p:nvSpPr>
        <p:spPr>
          <a:xfrm>
            <a:off x="311700" y="1580250"/>
            <a:ext cx="8520600" cy="3563100"/>
          </a:xfrm>
          <a:prstGeom prst="rect">
            <a:avLst/>
          </a:prstGeom>
        </p:spPr>
        <p:txBody>
          <a:bodyPr anchorCtr="0" anchor="t" bIns="91425" lIns="91425" spcFirstLastPara="1" rIns="91425" wrap="square" tIns="91425">
            <a:noAutofit/>
          </a:bodyPr>
          <a:lstStyle/>
          <a:p>
            <a:pPr indent="-381000" lvl="0" marL="457200" rtl="0" algn="ctr">
              <a:spcBef>
                <a:spcPts val="0"/>
              </a:spcBef>
              <a:spcAft>
                <a:spcPts val="0"/>
              </a:spcAft>
              <a:buClr>
                <a:srgbClr val="E06666"/>
              </a:buClr>
              <a:buSzPts val="2400"/>
              <a:buFont typeface="Courier New"/>
              <a:buChar char="●"/>
            </a:pPr>
            <a:r>
              <a:rPr b="1" lang="es-419" sz="2400">
                <a:solidFill>
                  <a:srgbClr val="E06666"/>
                </a:solidFill>
                <a:latin typeface="Courier New"/>
                <a:ea typeface="Courier New"/>
                <a:cs typeface="Courier New"/>
                <a:sym typeface="Courier New"/>
              </a:rPr>
              <a:t>La penetración de la radiación alfa en la materia es muy baja, pudiendo ser detenida por una simple hoja de papel.</a:t>
            </a:r>
            <a:endParaRPr b="1" sz="2400">
              <a:solidFill>
                <a:srgbClr val="E06666"/>
              </a:solidFill>
              <a:latin typeface="Courier New"/>
              <a:ea typeface="Courier New"/>
              <a:cs typeface="Courier New"/>
              <a:sym typeface="Courier New"/>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97" name="Shape 97"/>
        <p:cNvGrpSpPr/>
        <p:nvPr/>
      </p:nvGrpSpPr>
      <p:grpSpPr>
        <a:xfrm>
          <a:off x="0" y="0"/>
          <a:ext cx="0" cy="0"/>
          <a:chOff x="0" y="0"/>
          <a:chExt cx="0" cy="0"/>
        </a:xfrm>
      </p:grpSpPr>
      <p:sp>
        <p:nvSpPr>
          <p:cNvPr id="98" name="Google Shape;98;p21"/>
          <p:cNvSpPr txBox="1"/>
          <p:nvPr>
            <p:ph type="title"/>
          </p:nvPr>
        </p:nvSpPr>
        <p:spPr>
          <a:xfrm>
            <a:off x="311700" y="5243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s-419">
                <a:solidFill>
                  <a:srgbClr val="CC0000"/>
                </a:solidFill>
                <a:latin typeface="Comfortaa"/>
                <a:ea typeface="Comfortaa"/>
                <a:cs typeface="Comfortaa"/>
                <a:sym typeface="Comfortaa"/>
              </a:rPr>
              <a:t>Radiación beta y gamma: </a:t>
            </a:r>
            <a:endParaRPr b="1">
              <a:solidFill>
                <a:srgbClr val="CC0000"/>
              </a:solidFill>
              <a:latin typeface="Comfortaa"/>
              <a:ea typeface="Comfortaa"/>
              <a:cs typeface="Comfortaa"/>
              <a:sym typeface="Comfortaa"/>
            </a:endParaRPr>
          </a:p>
        </p:txBody>
      </p:sp>
      <p:sp>
        <p:nvSpPr>
          <p:cNvPr id="99" name="Google Shape;99;p21"/>
          <p:cNvSpPr txBox="1"/>
          <p:nvPr>
            <p:ph idx="1" type="body"/>
          </p:nvPr>
        </p:nvSpPr>
        <p:spPr>
          <a:xfrm>
            <a:off x="311700" y="1593475"/>
            <a:ext cx="8520600" cy="2975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rgbClr val="E69138"/>
              </a:buClr>
              <a:buSzPts val="2100"/>
              <a:buFont typeface="Courier New"/>
              <a:buChar char="●"/>
            </a:pPr>
            <a:r>
              <a:rPr b="1" lang="es-419" sz="2100">
                <a:solidFill>
                  <a:srgbClr val="E69138"/>
                </a:solidFill>
                <a:latin typeface="Courier New"/>
                <a:ea typeface="Courier New"/>
                <a:cs typeface="Courier New"/>
                <a:sym typeface="Courier New"/>
              </a:rPr>
              <a:t>La radiación beta es más penetrante, </a:t>
            </a:r>
            <a:r>
              <a:rPr b="1" lang="es-419" sz="2100">
                <a:solidFill>
                  <a:srgbClr val="E69138"/>
                </a:solidFill>
                <a:latin typeface="Courier New"/>
                <a:ea typeface="Courier New"/>
                <a:cs typeface="Courier New"/>
                <a:sym typeface="Courier New"/>
              </a:rPr>
              <a:t>necesitando</a:t>
            </a:r>
            <a:r>
              <a:rPr b="1" lang="es-419" sz="2100">
                <a:solidFill>
                  <a:srgbClr val="E69138"/>
                </a:solidFill>
                <a:latin typeface="Courier New"/>
                <a:ea typeface="Courier New"/>
                <a:cs typeface="Courier New"/>
                <a:sym typeface="Courier New"/>
              </a:rPr>
              <a:t> unos milímetros de espesor de aluminio o metacrilato. Por el contrario, la radiación gamma es muy penetrante por lo que se hacen necesarios espesores importantes de plomo u hormigón para </a:t>
            </a:r>
            <a:r>
              <a:rPr b="1" lang="es-419" sz="2100">
                <a:solidFill>
                  <a:srgbClr val="E69138"/>
                </a:solidFill>
                <a:latin typeface="Courier New"/>
                <a:ea typeface="Courier New"/>
                <a:cs typeface="Courier New"/>
                <a:sym typeface="Courier New"/>
              </a:rPr>
              <a:t>absorberla</a:t>
            </a:r>
            <a:r>
              <a:rPr b="1" lang="es-419" sz="2100">
                <a:solidFill>
                  <a:srgbClr val="E69138"/>
                </a:solidFill>
                <a:latin typeface="Courier New"/>
                <a:ea typeface="Courier New"/>
                <a:cs typeface="Courier New"/>
                <a:sym typeface="Courier New"/>
              </a:rPr>
              <a:t>.</a:t>
            </a:r>
            <a:endParaRPr b="1" sz="2100">
              <a:solidFill>
                <a:srgbClr val="E69138"/>
              </a:solidFill>
              <a:latin typeface="Courier New"/>
              <a:ea typeface="Courier New"/>
              <a:cs typeface="Courier New"/>
              <a:sym typeface="Courier New"/>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